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7" r:id="rId3"/>
    <p:sldId id="258" r:id="rId4"/>
    <p:sldId id="259" r:id="rId5"/>
    <p:sldId id="269" r:id="rId6"/>
    <p:sldId id="260" r:id="rId7"/>
    <p:sldId id="270" r:id="rId8"/>
    <p:sldId id="262" r:id="rId9"/>
    <p:sldId id="263" r:id="rId10"/>
    <p:sldId id="272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660033"/>
    <a:srgbClr val="003300"/>
    <a:srgbClr val="CC0000"/>
    <a:srgbClr val="660066"/>
    <a:srgbClr val="FF3300"/>
    <a:srgbClr val="FF0066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4660"/>
  </p:normalViewPr>
  <p:slideViewPr>
    <p:cSldViewPr>
      <p:cViewPr>
        <p:scale>
          <a:sx n="75" d="100"/>
          <a:sy n="75" d="100"/>
        </p:scale>
        <p:origin x="-36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FEA04-E1F9-4C90-A172-7A230DDE2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8CB85-82E0-43A0-8A81-B5B364A27E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901F3-C9E6-4E52-9E54-CCC56C4D68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5B69E-0C7D-4C3F-AEAD-8A741BD870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860ED-A4D8-4E64-BC8A-C754B3B043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5B22B-A20B-4F55-A118-035B4EB79C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3F86D-EE41-459A-A0C7-034C00BD51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D965B-5913-4C71-806A-C8A4888EC6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81AE5-9009-4F49-AAD6-299B84E5F0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412A3F-5769-4539-8292-1B561135C9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C059C-35FF-49E0-A13A-19EAC7443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B95E1ADA-785E-4654-90A3-DA7BADB4C9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gif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8534400" cy="304698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Đạo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đức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21 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–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21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BÀI: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Lịch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sự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với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mọi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người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(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1)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Thực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Phạm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Thúy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Hồng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orange-tulips-40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2400" y="0"/>
            <a:ext cx="9296400" cy="697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457200" y="15240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2400" b="1">
                <a:solidFill>
                  <a:srgbClr val="008000"/>
                </a:solidFill>
              </a:rPr>
              <a:t>Những hành vi, việc làm nào sau đây nên làm? Vì sao ?</a:t>
            </a:r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304800" y="29718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99"/>
                </a:solidFill>
              </a:rPr>
              <a:t>đ. Nam đã bỏ một con sâu vào cặp sách của bạn Nga.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304800" y="2286000"/>
            <a:ext cx="8001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99"/>
                </a:solidFill>
              </a:rPr>
              <a:t>a.Một ông lão ăn xin vào nhà Nhàn. Nhàn cho ông một ít gạo rồi quát: “Thôi , đi đi”.</a:t>
            </a:r>
            <a:endParaRPr lang="en-US" sz="2400"/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304800" y="2286000"/>
            <a:ext cx="7924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99"/>
                </a:solidFill>
              </a:rPr>
              <a:t>b. Trung nhường ghế trên ô tô buýt cho một người phụ nữ mang bầu .</a:t>
            </a:r>
            <a:endParaRPr lang="en-US" sz="2400"/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381000" y="2286000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99"/>
                </a:solidFill>
              </a:rPr>
              <a:t>c. Trong rạp chiếu bóng, mấy bạn nhỏ vừa xem phim, vừa bình phẩm và cười đùa .</a:t>
            </a:r>
            <a:endParaRPr lang="en-US" sz="2400"/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304800" y="2336800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99"/>
                </a:solidFill>
              </a:rPr>
              <a:t>d. Do sơ ý, Lâm làm một bé ngã. Lâm liền xin lỗi và đỡ em bé dậy .</a:t>
            </a:r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1600200" y="26670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C0000"/>
                </a:solidFill>
              </a:rPr>
              <a:t>Nên làm</a:t>
            </a:r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2057400" y="27051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C0000"/>
                </a:solidFill>
              </a:rPr>
              <a:t>Nên làm</a:t>
            </a:r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4152900" y="2692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C0000"/>
                </a:solidFill>
              </a:rPr>
              <a:t>Không nên</a:t>
            </a:r>
          </a:p>
        </p:txBody>
      </p:sp>
      <p:sp>
        <p:nvSpPr>
          <p:cNvPr id="26651" name="Text Box 27"/>
          <p:cNvSpPr txBox="1">
            <a:spLocks noChangeArrowheads="1"/>
          </p:cNvSpPr>
          <p:nvPr/>
        </p:nvSpPr>
        <p:spPr bwMode="auto">
          <a:xfrm>
            <a:off x="7239000" y="29718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C0000"/>
                </a:solidFill>
              </a:rPr>
              <a:t>Không nên</a:t>
            </a:r>
          </a:p>
        </p:txBody>
      </p:sp>
      <p:sp>
        <p:nvSpPr>
          <p:cNvPr id="26653" name="Text Box 29"/>
          <p:cNvSpPr txBox="1">
            <a:spLocks noChangeArrowheads="1"/>
          </p:cNvSpPr>
          <p:nvPr/>
        </p:nvSpPr>
        <p:spPr bwMode="auto">
          <a:xfrm>
            <a:off x="4114800" y="26797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C0000"/>
                </a:solidFill>
              </a:rPr>
              <a:t>Không nên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9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4" dur="5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6" presetClass="exit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7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26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500"/>
                                        <p:tgtEl>
                                          <p:spTgt spid="266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5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6" dur="5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70" dur="1"/>
                                        <p:tgtEl>
                                          <p:spTgt spid="266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73" dur="1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5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8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9" dur="1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0" dur="4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9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4" dur="1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5" dur="4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0" grpId="0"/>
      <p:bldP spid="26640" grpId="1"/>
      <p:bldP spid="26641" grpId="0"/>
      <p:bldP spid="26641" grpId="1"/>
      <p:bldP spid="26642" grpId="0"/>
      <p:bldP spid="26642" grpId="1"/>
      <p:bldP spid="26643" grpId="0"/>
      <p:bldP spid="26643" grpId="1"/>
      <p:bldP spid="26644" grpId="0"/>
      <p:bldP spid="26644" grpId="1"/>
      <p:bldP spid="26645" grpId="0"/>
      <p:bldP spid="26645" grpId="1"/>
      <p:bldP spid="26646" grpId="0"/>
      <p:bldP spid="26646" grpId="1"/>
      <p:bldP spid="26647" grpId="0"/>
      <p:bldP spid="26647" grpId="1"/>
      <p:bldP spid="26651" grpId="0"/>
      <p:bldP spid="26651" grpId="1"/>
      <p:bldP spid="26653" grpId="0"/>
      <p:bldP spid="2665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838200" y="1828800"/>
            <a:ext cx="7924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660066"/>
                </a:solidFill>
              </a:rPr>
              <a:t>Em hãy cùng các bạn trong nhóm thảo luận để nêu ra một số biểu hiện của phép lịch sự </a:t>
            </a:r>
            <a:r>
              <a:rPr lang="en-US" sz="2800" b="1" u="sng">
                <a:solidFill>
                  <a:srgbClr val="660066"/>
                </a:solidFill>
              </a:rPr>
              <a:t>khi ăn uống</a:t>
            </a:r>
            <a:r>
              <a:rPr lang="en-US" sz="2800" b="1">
                <a:solidFill>
                  <a:srgbClr val="660066"/>
                </a:solidFill>
              </a:rPr>
              <a:t>,</a:t>
            </a:r>
            <a:r>
              <a:rPr lang="en-US" sz="2800" b="1" u="sng">
                <a:solidFill>
                  <a:srgbClr val="660066"/>
                </a:solidFill>
              </a:rPr>
              <a:t> nói năng</a:t>
            </a:r>
            <a:r>
              <a:rPr lang="en-US" sz="2800" b="1">
                <a:solidFill>
                  <a:srgbClr val="660066"/>
                </a:solidFill>
              </a:rPr>
              <a:t>, </a:t>
            </a:r>
            <a:r>
              <a:rPr lang="en-US" sz="2800" b="1" u="sng">
                <a:solidFill>
                  <a:srgbClr val="660066"/>
                </a:solidFill>
              </a:rPr>
              <a:t>khi </a:t>
            </a:r>
            <a:r>
              <a:rPr lang="vi-VN" sz="2800" b="1" u="sng">
                <a:solidFill>
                  <a:srgbClr val="660066"/>
                </a:solidFill>
              </a:rPr>
              <a:t>được</a:t>
            </a:r>
            <a:r>
              <a:rPr lang="en-US" sz="2800" b="1" u="sng">
                <a:solidFill>
                  <a:srgbClr val="660066"/>
                </a:solidFill>
              </a:rPr>
              <a:t> giúp </a:t>
            </a:r>
            <a:r>
              <a:rPr lang="vi-VN" sz="2800" b="1" u="sng">
                <a:solidFill>
                  <a:srgbClr val="660066"/>
                </a:solidFill>
              </a:rPr>
              <a:t>đỡ</a:t>
            </a:r>
            <a:r>
              <a:rPr lang="en-US" sz="2800" b="1" u="sng">
                <a:solidFill>
                  <a:srgbClr val="660066"/>
                </a:solidFill>
              </a:rPr>
              <a:t> </a:t>
            </a:r>
            <a:r>
              <a:rPr lang="en-US" sz="2800" b="1">
                <a:solidFill>
                  <a:srgbClr val="660066"/>
                </a:solidFill>
              </a:rPr>
              <a:t>.. ?</a:t>
            </a:r>
          </a:p>
        </p:txBody>
      </p:sp>
      <p:sp>
        <p:nvSpPr>
          <p:cNvPr id="12291" name="Text Box 6"/>
          <p:cNvSpPr txBox="1">
            <a:spLocks noChangeArrowheads="1"/>
          </p:cNvSpPr>
          <p:nvPr/>
        </p:nvSpPr>
        <p:spPr bwMode="auto">
          <a:xfrm>
            <a:off x="669925" y="2628900"/>
            <a:ext cx="6340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774700" y="1638300"/>
            <a:ext cx="7772400" cy="83185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Khi ăn uống</a:t>
            </a:r>
            <a:r>
              <a:rPr lang="en-US" sz="2400">
                <a:solidFill>
                  <a:srgbClr val="FF0066"/>
                </a:solidFill>
              </a:rPr>
              <a:t> :</a:t>
            </a:r>
            <a:r>
              <a:rPr lang="en-US" sz="2400" b="1">
                <a:solidFill>
                  <a:srgbClr val="008000"/>
                </a:solidFill>
              </a:rPr>
              <a:t>Ăn uống từ tốn, không rơi vãi, không vừa nhai vừa nói.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762000" y="2921000"/>
            <a:ext cx="7848600" cy="83185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Khi nói năng:</a:t>
            </a:r>
            <a:r>
              <a:rPr lang="en-US" sz="2400" b="1"/>
              <a:t> </a:t>
            </a:r>
            <a:r>
              <a:rPr lang="en-US" sz="2400" b="1">
                <a:solidFill>
                  <a:srgbClr val="008000"/>
                </a:solidFill>
              </a:rPr>
              <a:t>Nói năng nhẹ nhàng, nhã nhặn, không nói tục, chửi bậy, biết lắng nghe người khác đang nói</a:t>
            </a:r>
            <a:r>
              <a:rPr lang="en-US" sz="2400">
                <a:solidFill>
                  <a:srgbClr val="008000"/>
                </a:solidFill>
              </a:rPr>
              <a:t> .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762000" y="4216400"/>
            <a:ext cx="8077200" cy="83185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Khi được giúp đỡ</a:t>
            </a:r>
            <a:r>
              <a:rPr lang="en-US" sz="2400" b="1"/>
              <a:t>: </a:t>
            </a:r>
            <a:r>
              <a:rPr lang="en-US" sz="2400" b="1">
                <a:solidFill>
                  <a:srgbClr val="008000"/>
                </a:solidFill>
              </a:rPr>
              <a:t>Cám ơn khi được giúp đỡ, biết dùng lời yêu cầu, đề nghị khi muốn nhờ người khác giúp đỡ.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  <p:bldP spid="16389" grpId="1"/>
      <p:bldP spid="16391" grpId="0" animBg="1"/>
      <p:bldP spid="16392" grpId="0" animBg="1"/>
      <p:bldP spid="1639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/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13315" name="WordArt 4"/>
          <p:cNvSpPr>
            <a:spLocks noChangeArrowheads="1" noChangeShapeType="1" noTextEdit="1"/>
          </p:cNvSpPr>
          <p:nvPr/>
        </p:nvSpPr>
        <p:spPr bwMode="auto">
          <a:xfrm>
            <a:off x="1219200" y="304800"/>
            <a:ext cx="6096000" cy="1371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noFill/>
                  <a:round/>
                  <a:headEnd/>
                  <a:tailEnd/>
                </a:ln>
                <a:solidFill>
                  <a:srgbClr val="FF3399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Trò chơi :</a:t>
            </a:r>
            <a:endParaRPr lang="en-US" sz="3600" b="1" kern="10">
              <a:ln w="9525">
                <a:noFill/>
                <a:round/>
                <a:headEnd/>
                <a:tailEnd/>
              </a:ln>
              <a:solidFill>
                <a:srgbClr val="FF3399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1752600" y="1752600"/>
            <a:ext cx="64770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600" b="1">
                <a:solidFill>
                  <a:srgbClr val="33CC33"/>
                </a:solidFill>
              </a:rPr>
              <a:t>Chọn ô số </a:t>
            </a:r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1143000" y="3048000"/>
            <a:ext cx="2819400" cy="1981200"/>
          </a:xfrm>
          <a:prstGeom prst="irregularSeal2">
            <a:avLst/>
          </a:pr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17416" name="AutoShape 8"/>
          <p:cNvSpPr>
            <a:spLocks noChangeArrowheads="1"/>
          </p:cNvSpPr>
          <p:nvPr/>
        </p:nvSpPr>
        <p:spPr bwMode="auto">
          <a:xfrm>
            <a:off x="5562600" y="3048000"/>
            <a:ext cx="2362200" cy="1524000"/>
          </a:xfrm>
          <a:prstGeom prst="wedgeRoundRectCallout">
            <a:avLst>
              <a:gd name="adj1" fmla="val -42139"/>
              <a:gd name="adj2" fmla="val 71981"/>
              <a:gd name="adj3" fmla="val 16667"/>
            </a:avLst>
          </a:pr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4000" b="1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17418" name="AutoShape 10"/>
          <p:cNvSpPr>
            <a:spLocks noChangeArrowheads="1"/>
          </p:cNvSpPr>
          <p:nvPr/>
        </p:nvSpPr>
        <p:spPr bwMode="auto">
          <a:xfrm>
            <a:off x="2667000" y="4114800"/>
            <a:ext cx="2971800" cy="2057400"/>
          </a:xfrm>
          <a:prstGeom prst="star5">
            <a:avLst/>
          </a:pr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4000" b="1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17424" name="AutoShape 16"/>
          <p:cNvSpPr>
            <a:spLocks noChangeArrowheads="1"/>
          </p:cNvSpPr>
          <p:nvPr/>
        </p:nvSpPr>
        <p:spPr bwMode="auto">
          <a:xfrm>
            <a:off x="1066800" y="2895600"/>
            <a:ext cx="7391400" cy="3048000"/>
          </a:xfrm>
          <a:prstGeom prst="horizontalScroll">
            <a:avLst>
              <a:gd name="adj" fmla="val 12500"/>
            </a:avLst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CC0000"/>
                </a:solidFill>
              </a:rPr>
              <a:t>Thế nào là lịch sự với mọi người ?</a:t>
            </a:r>
          </a:p>
        </p:txBody>
      </p:sp>
      <p:sp>
        <p:nvSpPr>
          <p:cNvPr id="17425" name="AutoShape 17"/>
          <p:cNvSpPr>
            <a:spLocks noChangeArrowheads="1"/>
          </p:cNvSpPr>
          <p:nvPr/>
        </p:nvSpPr>
        <p:spPr bwMode="auto">
          <a:xfrm>
            <a:off x="1066800" y="3048000"/>
            <a:ext cx="7315200" cy="3352800"/>
          </a:xfrm>
          <a:prstGeom prst="roundRect">
            <a:avLst>
              <a:gd name="adj" fmla="val 16667"/>
            </a:avLst>
          </a:prstGeom>
          <a:solidFill>
            <a:srgbClr val="00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CC0000"/>
                </a:solidFill>
              </a:rPr>
              <a:t>Vì sao phải lịch sự với mọi người ?</a:t>
            </a:r>
            <a:r>
              <a:rPr lang="en-US" sz="2800"/>
              <a:t> </a:t>
            </a:r>
          </a:p>
        </p:txBody>
      </p:sp>
      <p:sp>
        <p:nvSpPr>
          <p:cNvPr id="17427" name="AutoShape 19"/>
          <p:cNvSpPr>
            <a:spLocks noChangeArrowheads="1"/>
          </p:cNvSpPr>
          <p:nvPr/>
        </p:nvSpPr>
        <p:spPr bwMode="auto">
          <a:xfrm>
            <a:off x="838200" y="3200400"/>
            <a:ext cx="7924800" cy="3048000"/>
          </a:xfrm>
          <a:prstGeom prst="flowChartAlternateProcess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CC0000"/>
                </a:solidFill>
              </a:rPr>
              <a:t>Tìm những câu ca dao, tục ngữ </a:t>
            </a:r>
          </a:p>
          <a:p>
            <a:pPr algn="ctr"/>
            <a:r>
              <a:rPr lang="en-US" sz="3200" b="1">
                <a:solidFill>
                  <a:srgbClr val="CC0000"/>
                </a:solidFill>
              </a:rPr>
              <a:t>nói về phép lịch sự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4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4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2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74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74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7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2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74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8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74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27"/>
                  </p:tgtEl>
                </p:cond>
              </p:nextCondLst>
            </p:seq>
          </p:childTnLst>
        </p:cTn>
      </p:par>
    </p:tnLst>
    <p:bldLst>
      <p:bldP spid="17415" grpId="0" animBg="1"/>
      <p:bldP spid="17416" grpId="0" animBg="1"/>
      <p:bldP spid="17418" grpId="0" animBg="1"/>
      <p:bldP spid="17424" grpId="0" animBg="1"/>
      <p:bldP spid="17424" grpId="1" animBg="1"/>
      <p:bldP spid="17425" grpId="0" animBg="1"/>
      <p:bldP spid="17425" grpId="1" animBg="1"/>
      <p:bldP spid="17427" grpId="0" animBg="1"/>
      <p:bldP spid="17427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WordArt 6"/>
          <p:cNvSpPr>
            <a:spLocks noChangeArrowheads="1" noChangeShapeType="1" noTextEdit="1"/>
          </p:cNvSpPr>
          <p:nvPr/>
        </p:nvSpPr>
        <p:spPr bwMode="auto">
          <a:xfrm>
            <a:off x="2438400" y="1295400"/>
            <a:ext cx="2971800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CC33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Ghi</a:t>
            </a:r>
            <a:r>
              <a:rPr lang="en-US" sz="36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CC33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i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CC33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nhớ</a:t>
            </a:r>
            <a:r>
              <a:rPr lang="en-US" sz="36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CC33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>
            <a:off x="609600" y="2133600"/>
            <a:ext cx="7772400" cy="3200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 err="1">
                <a:solidFill>
                  <a:srgbClr val="FF3300"/>
                </a:solidFill>
              </a:rPr>
              <a:t>Lịch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sự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với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mọi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người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là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có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lời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nói</a:t>
            </a:r>
            <a:r>
              <a:rPr lang="en-US" sz="2800" b="1" dirty="0">
                <a:solidFill>
                  <a:srgbClr val="FF3300"/>
                </a:solidFill>
              </a:rPr>
              <a:t>, </a:t>
            </a:r>
            <a:r>
              <a:rPr lang="en-US" sz="2800" b="1" dirty="0" err="1">
                <a:solidFill>
                  <a:srgbClr val="FF3300"/>
                </a:solidFill>
              </a:rPr>
              <a:t>cử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chỉ</a:t>
            </a:r>
            <a:r>
              <a:rPr lang="en-US" sz="2800" b="1" dirty="0">
                <a:solidFill>
                  <a:srgbClr val="FF3300"/>
                </a:solidFill>
              </a:rPr>
              <a:t>, </a:t>
            </a:r>
            <a:r>
              <a:rPr lang="en-US" sz="2800" b="1" dirty="0" err="1">
                <a:solidFill>
                  <a:srgbClr val="FF3300"/>
                </a:solidFill>
              </a:rPr>
              <a:t>hành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</a:p>
          <a:p>
            <a:pPr algn="ctr"/>
            <a:r>
              <a:rPr lang="en-US" sz="2800" b="1" dirty="0" err="1">
                <a:solidFill>
                  <a:srgbClr val="FF3300"/>
                </a:solidFill>
              </a:rPr>
              <a:t>động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thể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hiện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sự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tôn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trọng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đối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với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người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mình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gặp</a:t>
            </a:r>
            <a:endParaRPr lang="en-US" sz="2800" b="1" dirty="0">
              <a:solidFill>
                <a:srgbClr val="FF3300"/>
              </a:solidFill>
            </a:endParaRPr>
          </a:p>
          <a:p>
            <a:pPr algn="ctr"/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gỡ</a:t>
            </a:r>
            <a:r>
              <a:rPr lang="en-US" sz="2800" b="1" dirty="0">
                <a:solidFill>
                  <a:srgbClr val="FF3300"/>
                </a:solidFill>
              </a:rPr>
              <a:t>, </a:t>
            </a:r>
            <a:r>
              <a:rPr lang="en-US" sz="2800" b="1" dirty="0" err="1">
                <a:solidFill>
                  <a:srgbClr val="FF3300"/>
                </a:solidFill>
              </a:rPr>
              <a:t>tiếpxúc</a:t>
            </a:r>
            <a:r>
              <a:rPr lang="en-US" sz="2800" b="1" dirty="0">
                <a:solidFill>
                  <a:srgbClr val="FF3300"/>
                </a:solidFill>
              </a:rPr>
              <a:t>. </a:t>
            </a:r>
            <a:r>
              <a:rPr lang="en-US" sz="2800" b="1" dirty="0" err="1">
                <a:solidFill>
                  <a:srgbClr val="FF3300"/>
                </a:solidFill>
              </a:rPr>
              <a:t>Lịch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sự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với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mọi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người</a:t>
            </a:r>
            <a:r>
              <a:rPr lang="en-US" sz="2800" b="1" dirty="0">
                <a:solidFill>
                  <a:srgbClr val="FF3300"/>
                </a:solidFill>
              </a:rPr>
              <a:t>, </a:t>
            </a:r>
            <a:r>
              <a:rPr lang="en-US" sz="2800" b="1" dirty="0" err="1">
                <a:solidFill>
                  <a:srgbClr val="FF3300"/>
                </a:solidFill>
              </a:rPr>
              <a:t>em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cũng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sẽ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</a:p>
          <a:p>
            <a:pPr algn="ctr"/>
            <a:r>
              <a:rPr lang="en-US" sz="2800" b="1" dirty="0" err="1">
                <a:solidFill>
                  <a:srgbClr val="FF3300"/>
                </a:solidFill>
              </a:rPr>
              <a:t>được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tôn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trọng</a:t>
            </a:r>
            <a:r>
              <a:rPr lang="en-US" sz="2800" b="1" dirty="0">
                <a:solidFill>
                  <a:srgbClr val="FF3300"/>
                </a:solidFill>
              </a:rPr>
              <a:t>, </a:t>
            </a:r>
            <a:r>
              <a:rPr lang="en-US" sz="2800" b="1" dirty="0" err="1">
                <a:solidFill>
                  <a:srgbClr val="FF3300"/>
                </a:solidFill>
              </a:rPr>
              <a:t>quý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mến</a:t>
            </a:r>
            <a:r>
              <a:rPr lang="en-US" sz="2800" b="1" dirty="0">
                <a:solidFill>
                  <a:srgbClr val="FF3300"/>
                </a:solidFill>
              </a:rPr>
              <a:t> .</a:t>
            </a:r>
          </a:p>
          <a:p>
            <a:pPr algn="ctr"/>
            <a:r>
              <a:rPr lang="en-US" sz="2800" b="1" dirty="0">
                <a:solidFill>
                  <a:srgbClr val="FF3300"/>
                </a:solidFill>
              </a:rPr>
              <a:t>                           </a:t>
            </a:r>
            <a:r>
              <a:rPr lang="en-US" sz="2800" b="1" dirty="0" err="1">
                <a:solidFill>
                  <a:srgbClr val="FF3300"/>
                </a:solidFill>
              </a:rPr>
              <a:t>Học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ăn</a:t>
            </a:r>
            <a:r>
              <a:rPr lang="en-US" sz="2800" b="1" dirty="0">
                <a:solidFill>
                  <a:srgbClr val="FF3300"/>
                </a:solidFill>
              </a:rPr>
              <a:t>, </a:t>
            </a:r>
            <a:r>
              <a:rPr lang="en-US" sz="2800" b="1" dirty="0" err="1">
                <a:solidFill>
                  <a:srgbClr val="FF3300"/>
                </a:solidFill>
              </a:rPr>
              <a:t>học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nói</a:t>
            </a:r>
            <a:r>
              <a:rPr lang="en-US" sz="2800" b="1" dirty="0">
                <a:solidFill>
                  <a:srgbClr val="FF3300"/>
                </a:solidFill>
              </a:rPr>
              <a:t>, </a:t>
            </a:r>
            <a:r>
              <a:rPr lang="en-US" sz="2800" b="1" dirty="0" err="1">
                <a:solidFill>
                  <a:srgbClr val="FF3300"/>
                </a:solidFill>
              </a:rPr>
              <a:t>học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gói</a:t>
            </a:r>
            <a:r>
              <a:rPr lang="en-US" sz="2800" b="1" dirty="0">
                <a:solidFill>
                  <a:srgbClr val="FF3300"/>
                </a:solidFill>
              </a:rPr>
              <a:t>, </a:t>
            </a:r>
            <a:r>
              <a:rPr lang="en-US" sz="2800" b="1" dirty="0" err="1">
                <a:solidFill>
                  <a:srgbClr val="FF3300"/>
                </a:solidFill>
              </a:rPr>
              <a:t>học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mở</a:t>
            </a:r>
            <a:r>
              <a:rPr lang="en-US" sz="2800" b="1" dirty="0">
                <a:solidFill>
                  <a:srgbClr val="FF3300"/>
                </a:solidFill>
              </a:rPr>
              <a:t> .</a:t>
            </a:r>
          </a:p>
          <a:p>
            <a:pPr algn="ctr"/>
            <a:r>
              <a:rPr lang="en-US" sz="2400" b="1" i="1" dirty="0">
                <a:solidFill>
                  <a:srgbClr val="FF3300"/>
                </a:solidFill>
              </a:rPr>
              <a:t>                                                </a:t>
            </a:r>
            <a:r>
              <a:rPr lang="en-US" sz="2400" b="1" i="1" dirty="0" err="1">
                <a:solidFill>
                  <a:srgbClr val="FF3300"/>
                </a:solidFill>
              </a:rPr>
              <a:t>Tục</a:t>
            </a:r>
            <a:r>
              <a:rPr lang="en-US" sz="2400" b="1" i="1" dirty="0">
                <a:solidFill>
                  <a:srgbClr val="FF3300"/>
                </a:solidFill>
              </a:rPr>
              <a:t> </a:t>
            </a:r>
            <a:r>
              <a:rPr lang="en-US" sz="2400" b="1" i="1" dirty="0" err="1">
                <a:solidFill>
                  <a:srgbClr val="FF3300"/>
                </a:solidFill>
              </a:rPr>
              <a:t>ngữ</a:t>
            </a:r>
            <a:endParaRPr lang="en-US" sz="2400" b="1" i="1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 animBg="1"/>
      <p:bldP spid="1843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4" descr="14"/>
          <p:cNvSpPr>
            <a:spLocks noChangeArrowheads="1" noChangeShapeType="1" noTextEdit="1"/>
          </p:cNvSpPr>
          <p:nvPr/>
        </p:nvSpPr>
        <p:spPr bwMode="auto">
          <a:xfrm>
            <a:off x="228600" y="685800"/>
            <a:ext cx="8610600" cy="15240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stretch>
                    <a:fillRect/>
                  </a:stretch>
                </a:blip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Times New Roman"/>
                <a:cs typeface="Times New Roman"/>
              </a:rPr>
              <a:t>Tiết học đến đây kết thúc </a:t>
            </a:r>
            <a:endParaRPr lang="en-US" sz="3600" kern="10">
              <a:ln w="12700">
                <a:solidFill>
                  <a:srgbClr val="B2B2B2"/>
                </a:solidFill>
                <a:round/>
                <a:headEnd/>
                <a:tailEnd/>
              </a:ln>
              <a:blipFill dpi="0" rotWithShape="0">
                <a:blip r:embed="rId3"/>
                <a:srcRect/>
                <a:stretch>
                  <a:fillRect/>
                </a:stretch>
              </a:blip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5363" name="WordArt 5" descr="Hinh nen(3)"/>
          <p:cNvSpPr>
            <a:spLocks noChangeArrowheads="1" noChangeShapeType="1" noTextEdit="1"/>
          </p:cNvSpPr>
          <p:nvPr/>
        </p:nvSpPr>
        <p:spPr bwMode="auto">
          <a:xfrm>
            <a:off x="1295400" y="3127375"/>
            <a:ext cx="7162800" cy="15970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pt-BR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blipFill dpi="0" rotWithShape="1">
                  <a:blip r:embed="rId4"/>
                  <a:srcRect/>
                  <a:stretch>
                    <a:fillRect/>
                  </a:stretch>
                </a:blip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Chúc các em học  tốt </a:t>
            </a:r>
            <a:endParaRPr lang="en-US" sz="3600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blipFill dpi="0" rotWithShape="1">
                <a:blip r:embed="rId4"/>
                <a:srcRect/>
                <a:stretch>
                  <a:fillRect/>
                </a:stretch>
              </a:blipFill>
              <a:effectLst>
                <a:outerShdw dist="125724" dir="18900000" algn="ctr" rotWithShape="0">
                  <a:srgbClr val="000099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5364" name="Picture 6" descr="1145083dy2f1jv4jg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638800"/>
            <a:ext cx="91440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609600" y="1676400"/>
            <a:ext cx="8001000" cy="9906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3300"/>
                </a:solidFill>
              </a:rPr>
              <a:t>1.Vì </a:t>
            </a:r>
            <a:r>
              <a:rPr lang="en-US" sz="2800" b="1" dirty="0" err="1">
                <a:solidFill>
                  <a:srgbClr val="FF3300"/>
                </a:solidFill>
              </a:rPr>
              <a:t>sao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phải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kính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trọng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và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biết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ơn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người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lao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động</a:t>
            </a:r>
            <a:r>
              <a:rPr lang="en-US" sz="2800" b="1" dirty="0">
                <a:solidFill>
                  <a:srgbClr val="FF3300"/>
                </a:solidFill>
              </a:rPr>
              <a:t> ?</a:t>
            </a:r>
          </a:p>
        </p:txBody>
      </p:sp>
      <p:pic>
        <p:nvPicPr>
          <p:cNvPr id="3076" name="Picture 12" descr="ac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800" y="5562600"/>
            <a:ext cx="6540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1295400" y="2819400"/>
            <a:ext cx="6781800" cy="1382713"/>
          </a:xfrm>
          <a:prstGeom prst="rect">
            <a:avLst/>
          </a:prstGeom>
          <a:noFill/>
          <a:ln w="9525">
            <a:solidFill>
              <a:srgbClr val="FF33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2 . Em hãy kể một số hành động, việc làm thể hiện sự kính trọng và biết ơn người lao động</a:t>
            </a:r>
            <a:r>
              <a:rPr lang="en-US" sz="2800">
                <a:solidFill>
                  <a:srgbClr val="FF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/>
      <p:bldP spid="3078" grpId="1" animBg="1"/>
      <p:bldP spid="308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838200" y="914400"/>
            <a:ext cx="7620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</a:rPr>
              <a:t>Lịch sự với mọi người </a:t>
            </a:r>
            <a:r>
              <a:rPr lang="en-US" sz="3200" b="1">
                <a:solidFill>
                  <a:srgbClr val="FF0000"/>
                </a:solidFill>
              </a:rPr>
              <a:t>(Tiết 1)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990600" y="2057400"/>
            <a:ext cx="6629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>
                <a:solidFill>
                  <a:srgbClr val="00CC00"/>
                </a:solidFill>
              </a:rPr>
              <a:t>Truyện kể</a:t>
            </a:r>
            <a:r>
              <a:rPr lang="en-US" sz="3200">
                <a:solidFill>
                  <a:srgbClr val="00CC00"/>
                </a:solidFill>
              </a:rPr>
              <a:t> :</a:t>
            </a:r>
            <a:r>
              <a:rPr lang="en-US" sz="3200"/>
              <a:t>    </a:t>
            </a:r>
            <a:r>
              <a:rPr lang="en-US" sz="3600" b="1">
                <a:solidFill>
                  <a:schemeClr val="accent2"/>
                </a:solidFill>
              </a:rPr>
              <a:t>Chuyện ở tiệm may</a:t>
            </a:r>
            <a:r>
              <a:rPr lang="en-US" sz="3200" b="1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4101" name="Text Box 9"/>
          <p:cNvSpPr txBox="1">
            <a:spLocks noChangeArrowheads="1"/>
          </p:cNvSpPr>
          <p:nvPr/>
        </p:nvSpPr>
        <p:spPr bwMode="auto">
          <a:xfrm>
            <a:off x="3632200" y="355600"/>
            <a:ext cx="2057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>
                <a:solidFill>
                  <a:srgbClr val="0000FF"/>
                </a:solidFill>
              </a:rPr>
              <a:t>Đạo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đức</a:t>
            </a:r>
            <a:r>
              <a:rPr lang="en-US" sz="3600" dirty="0">
                <a:solidFill>
                  <a:schemeClr val="tx2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IMG000010"/>
          <p:cNvPicPr>
            <a:picLocks noChangeAspect="1" noChangeArrowheads="1"/>
          </p:cNvPicPr>
          <p:nvPr/>
        </p:nvPicPr>
        <p:blipFill>
          <a:blip r:embed="rId2" cstate="print">
            <a:lum bright="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orange-tulips-40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2400" y="0"/>
            <a:ext cx="9296400" cy="697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228600" y="1828800"/>
            <a:ext cx="861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8000"/>
                </a:solidFill>
              </a:rPr>
              <a:t>Hoạt động 1: Phân tích truyện: “ Chuyện ở tiệm may”</a:t>
            </a:r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1295400" y="2463800"/>
            <a:ext cx="7010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1.   Em có nhận xét gì về cách cư xử của bạn Trang, bạn Hà trong câu chuyện trên ?</a:t>
            </a:r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1295400" y="3378200"/>
            <a:ext cx="7467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2.   Nếu em là bạn của Hà, em sẽ khuyên bạn điều gì ? Vì sao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1" grpId="0"/>
      <p:bldP spid="21522" grpId="0"/>
      <p:bldP spid="215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9" descr="ac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743200"/>
            <a:ext cx="6540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1143000" y="2362200"/>
            <a:ext cx="7010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1.   Em có nhận xét gì về cách cư xử của bạn Trang, bạn Hà trong câu chuyện trên ?</a:t>
            </a:r>
          </a:p>
        </p:txBody>
      </p:sp>
      <p:sp>
        <p:nvSpPr>
          <p:cNvPr id="6156" name="AutoShape 12"/>
          <p:cNvSpPr>
            <a:spLocks noChangeArrowheads="1"/>
          </p:cNvSpPr>
          <p:nvPr/>
        </p:nvSpPr>
        <p:spPr bwMode="auto">
          <a:xfrm>
            <a:off x="762000" y="3276600"/>
            <a:ext cx="8382000" cy="2514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</a:rPr>
              <a:t>Hà chưa biết tôn trọng cô thợ may, thiếu lịch sự . </a:t>
            </a:r>
          </a:p>
          <a:p>
            <a:pPr algn="ctr"/>
            <a:r>
              <a:rPr lang="en-US" sz="2800" b="1">
                <a:solidFill>
                  <a:srgbClr val="0000FF"/>
                </a:solidFill>
              </a:rPr>
              <a:t>Trang là người lịch sự vì đã biết chào hỏi mọi</a:t>
            </a:r>
          </a:p>
          <a:p>
            <a:pPr algn="ctr"/>
            <a:r>
              <a:rPr lang="en-US" sz="2800" b="1">
                <a:solidFill>
                  <a:srgbClr val="0000FF"/>
                </a:solidFill>
              </a:rPr>
              <a:t> người, ăn nói nhẹ nhàng, biết thông cảm </a:t>
            </a:r>
          </a:p>
          <a:p>
            <a:pPr algn="ctr"/>
            <a:r>
              <a:rPr lang="en-US" sz="2800" b="1">
                <a:solidFill>
                  <a:srgbClr val="0000FF"/>
                </a:solidFill>
              </a:rPr>
              <a:t>với cô thợ may</a:t>
            </a:r>
            <a:r>
              <a:rPr lang="en-US" sz="2400">
                <a:solidFill>
                  <a:srgbClr val="0000FF"/>
                </a:solidFill>
              </a:rPr>
              <a:t> .</a:t>
            </a:r>
            <a:r>
              <a:rPr lang="en-US" sz="2800" b="1">
                <a:solidFill>
                  <a:srgbClr val="0000FF"/>
                </a:solidFill>
              </a:rPr>
              <a:t> </a:t>
            </a:r>
          </a:p>
          <a:p>
            <a:pPr algn="ctr"/>
            <a:endParaRPr lang="en-US" sz="3600">
              <a:solidFill>
                <a:srgbClr val="0000FF"/>
              </a:solidFill>
            </a:endParaRP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1143000" y="2362200"/>
            <a:ext cx="7467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2.   Nếu em là bạn của Hà, em sẽ khuyên bạn điều gì ? Vì sao ?</a:t>
            </a:r>
          </a:p>
        </p:txBody>
      </p:sp>
      <p:sp>
        <p:nvSpPr>
          <p:cNvPr id="6158" name="AutoShape 14"/>
          <p:cNvSpPr>
            <a:spLocks noChangeArrowheads="1"/>
          </p:cNvSpPr>
          <p:nvPr/>
        </p:nvSpPr>
        <p:spPr bwMode="auto">
          <a:xfrm>
            <a:off x="457200" y="2895600"/>
            <a:ext cx="8534400" cy="31242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</a:rPr>
              <a:t>Em sẽ khuyên Hà biết tôn trọng người khác và cư </a:t>
            </a:r>
          </a:p>
          <a:p>
            <a:pPr algn="ctr"/>
            <a:r>
              <a:rPr lang="en-US" sz="2800" b="1">
                <a:solidFill>
                  <a:srgbClr val="0000FF"/>
                </a:solidFill>
              </a:rPr>
              <a:t>xử cho lịch sự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. </a:t>
            </a:r>
            <a:r>
              <a:rPr lang="en-US" sz="2800" b="1">
                <a:solidFill>
                  <a:srgbClr val="0000FF"/>
                </a:solidFill>
              </a:rPr>
              <a:t>Biết cư xử lịch sự sẽ được mọi người </a:t>
            </a:r>
          </a:p>
          <a:p>
            <a:pPr algn="ctr"/>
            <a:r>
              <a:rPr lang="en-US" sz="2800" b="1">
                <a:solidFill>
                  <a:srgbClr val="0000FF"/>
                </a:solidFill>
              </a:rPr>
              <a:t>tôn trọng và quý mến .</a:t>
            </a:r>
          </a:p>
        </p:txBody>
      </p:sp>
      <p:sp>
        <p:nvSpPr>
          <p:cNvPr id="7175" name="Text Box 15"/>
          <p:cNvSpPr txBox="1">
            <a:spLocks noChangeArrowheads="1"/>
          </p:cNvSpPr>
          <p:nvPr/>
        </p:nvSpPr>
        <p:spPr bwMode="auto">
          <a:xfrm>
            <a:off x="228600" y="1752600"/>
            <a:ext cx="838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660033"/>
                </a:solidFill>
              </a:rPr>
              <a:t>Hoạt động 1:Phân tích truyện: “ Chuyện ở tiệm may”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6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9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4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6" presetClass="exit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7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4" grpId="0"/>
      <p:bldP spid="6154" grpId="1"/>
      <p:bldP spid="6156" grpId="0" animBg="1"/>
      <p:bldP spid="6156" grpId="1" animBg="1"/>
      <p:bldP spid="6157" grpId="0"/>
      <p:bldP spid="6157" grpId="1"/>
      <p:bldP spid="6158" grpId="0" animBg="1"/>
      <p:bldP spid="615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orange-tulips-40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96400" cy="697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 Box 8"/>
          <p:cNvSpPr txBox="1">
            <a:spLocks noChangeArrowheads="1"/>
          </p:cNvSpPr>
          <p:nvPr/>
        </p:nvSpPr>
        <p:spPr bwMode="auto">
          <a:xfrm>
            <a:off x="990600" y="914400"/>
            <a:ext cx="7620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err="1">
                <a:solidFill>
                  <a:srgbClr val="FF0000"/>
                </a:solidFill>
              </a:rPr>
              <a:t>Lịch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sự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với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mọi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người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(</a:t>
            </a:r>
            <a:r>
              <a:rPr lang="en-US" sz="3200" b="1" dirty="0" err="1">
                <a:solidFill>
                  <a:srgbClr val="FF0000"/>
                </a:solidFill>
              </a:rPr>
              <a:t>Tiết</a:t>
            </a:r>
            <a:r>
              <a:rPr lang="en-US" sz="3200" b="1" dirty="0">
                <a:solidFill>
                  <a:srgbClr val="FF0000"/>
                </a:solidFill>
              </a:rPr>
              <a:t> 1)</a:t>
            </a:r>
          </a:p>
        </p:txBody>
      </p:sp>
      <p:sp>
        <p:nvSpPr>
          <p:cNvPr id="24588" name="AutoShape 12"/>
          <p:cNvSpPr>
            <a:spLocks noChangeArrowheads="1"/>
          </p:cNvSpPr>
          <p:nvPr/>
        </p:nvSpPr>
        <p:spPr bwMode="auto">
          <a:xfrm>
            <a:off x="533400" y="2514600"/>
            <a:ext cx="8305800" cy="3581400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Lịch sự với mọi người là có lời nói, cử chỉ, hành </a:t>
            </a:r>
          </a:p>
          <a:p>
            <a:pPr algn="ctr"/>
            <a:r>
              <a:rPr lang="en-US" sz="2800" b="1">
                <a:solidFill>
                  <a:srgbClr val="FFFF00"/>
                </a:solidFill>
              </a:rPr>
              <a:t>động thể hiện sự tôn trọng đối với người mình gặp</a:t>
            </a:r>
          </a:p>
          <a:p>
            <a:pPr algn="ctr"/>
            <a:r>
              <a:rPr lang="en-US" sz="2800" b="1">
                <a:solidFill>
                  <a:srgbClr val="FFFF00"/>
                </a:solidFill>
              </a:rPr>
              <a:t> gỡ, tiếpxúc. Lịch sự với mọi người, em cũng sẽ </a:t>
            </a:r>
          </a:p>
          <a:p>
            <a:pPr algn="ctr"/>
            <a:r>
              <a:rPr lang="en-US" sz="2800" b="1">
                <a:solidFill>
                  <a:srgbClr val="FFFF00"/>
                </a:solidFill>
              </a:rPr>
              <a:t>được tôn trọng, quý mến .</a:t>
            </a:r>
          </a:p>
          <a:p>
            <a:pPr algn="ctr"/>
            <a:r>
              <a:rPr lang="en-US" sz="2800" b="1">
                <a:solidFill>
                  <a:srgbClr val="FFFF00"/>
                </a:solidFill>
              </a:rPr>
              <a:t>                           Học ăn, học nói, học gói, học mở .</a:t>
            </a:r>
          </a:p>
          <a:p>
            <a:pPr algn="ctr"/>
            <a:r>
              <a:rPr lang="en-US" sz="2400" b="1" i="1">
                <a:solidFill>
                  <a:srgbClr val="FFFF00"/>
                </a:solidFill>
              </a:rPr>
              <a:t>                                                Tục ngữ</a:t>
            </a:r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1219200" y="1905000"/>
            <a:ext cx="2133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8000"/>
                </a:solidFill>
              </a:rPr>
              <a:t>Ghi nhớ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8" grpId="0" animBg="1"/>
      <p:bldP spid="2459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143000" y="2819400"/>
            <a:ext cx="1981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Bài tập</a:t>
            </a:r>
            <a:r>
              <a:rPr lang="en-US" sz="3200">
                <a:solidFill>
                  <a:srgbClr val="0000FF"/>
                </a:solidFill>
              </a:rPr>
              <a:t> </a:t>
            </a:r>
            <a:r>
              <a:rPr lang="en-US" sz="3200" b="1">
                <a:solidFill>
                  <a:srgbClr val="0000FF"/>
                </a:solidFill>
              </a:rPr>
              <a:t>1: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1828800" y="3505200"/>
            <a:ext cx="548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66"/>
                </a:solidFill>
              </a:rPr>
              <a:t>Thảo luận nhóm đôi</a:t>
            </a:r>
            <a:r>
              <a:rPr lang="en-US" sz="4000"/>
              <a:t> </a:t>
            </a:r>
          </a:p>
        </p:txBody>
      </p:sp>
      <p:sp>
        <p:nvSpPr>
          <p:cNvPr id="9221" name="Text Box 15"/>
          <p:cNvSpPr txBox="1">
            <a:spLocks noChangeArrowheads="1"/>
          </p:cNvSpPr>
          <p:nvPr/>
        </p:nvSpPr>
        <p:spPr bwMode="auto">
          <a:xfrm>
            <a:off x="1066800" y="1828800"/>
            <a:ext cx="3505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990600" y="2133600"/>
            <a:ext cx="647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8000"/>
                </a:solidFill>
              </a:rPr>
              <a:t>Hoạt động 2:Xử lí tình huống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8200" grpId="0"/>
      <p:bldP spid="820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04800" y="1524000"/>
            <a:ext cx="8839200" cy="429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2400" b="1">
                <a:solidFill>
                  <a:srgbClr val="008000"/>
                </a:solidFill>
              </a:rPr>
              <a:t>Những hành vi, việc làm nào sau đây nên làm ? Vì sao ?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</a:rPr>
              <a:t>a. Một ông lão ăn xin vào nhà Nhàn. Nhàn cho ông một ít gạo rồi quát: “Thôi , đi đi”.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</a:rPr>
              <a:t>b. Trung nhường ghế trên ô tô buýt cho một người phụ nữ mang bầu 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</a:rPr>
              <a:t>c. Trong rạp chiếu bóng, mấy bạn nhỏ vừa xem phim, vừa bình phẩm và cười đùa 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</a:rPr>
              <a:t>d. Do sơ ý, Lâm làm một bé ngã.Lâm liền xin lỗi và đỡ em bé dậy.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</a:rPr>
              <a:t>đ. Nam đã bỏ một con sâu vào cặp sách của bạn Nga.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13759"/>
  <p:tag name="VIOLETTITLE" val="Đạo đức lớp 4 : Lịch sự với mọi người"/>
  <p:tag name="VIOLETLESSON" val="10"/>
  <p:tag name="VIOLETCATID" val="8048921"/>
  <p:tag name="VIOLETSUBJECT" val="Đạo đức 4"/>
  <p:tag name="VIOLETAUTHORID" val="1593548"/>
  <p:tag name="VIOLETAUTHORNAME" val="Nguyªn Thþ Dung"/>
  <p:tag name="VIOLETAUTHORAVATAR" val="no_avatarf.jpg"/>
  <p:tag name="VIOLETAUTHORADDRESS" val="truong tieu hoc viet dan - quang ninh"/>
  <p:tag name="VIOLETDATE" val="2012-05-18 11:10:44"/>
  <p:tag name="VIOLETHIT" val="469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636</TotalTime>
  <Words>823</Words>
  <Application>Microsoft Office PowerPoint</Application>
  <PresentationFormat>On-screen Show (4:3)</PresentationFormat>
  <Paragraphs>75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Times New Roman</vt:lpstr>
      <vt:lpstr>Arial</vt:lpstr>
      <vt:lpstr>Calibri</vt:lpstr>
      <vt:lpstr>Arial Black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 </vt:lpstr>
      <vt:lpstr>Slide 13</vt:lpstr>
      <vt:lpstr>Slide 14</vt:lpstr>
    </vt:vector>
  </TitlesOfParts>
  <Company>vannguyen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vannguyen</dc:creator>
  <cp:lastModifiedBy>Administrator</cp:lastModifiedBy>
  <cp:revision>138</cp:revision>
  <dcterms:created xsi:type="dcterms:W3CDTF">2010-03-02T12:34:36Z</dcterms:created>
  <dcterms:modified xsi:type="dcterms:W3CDTF">2017-01-23T04:26:37Z</dcterms:modified>
</cp:coreProperties>
</file>